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5" r:id="rId5"/>
    <p:sldId id="266" r:id="rId6"/>
    <p:sldId id="261" r:id="rId7"/>
    <p:sldId id="264" r:id="rId8"/>
    <p:sldId id="263" r:id="rId9"/>
    <p:sldId id="267" r:id="rId10"/>
    <p:sldId id="268" r:id="rId11"/>
    <p:sldId id="269" r:id="rId12"/>
    <p:sldId id="271" r:id="rId13"/>
    <p:sldId id="272" r:id="rId14"/>
    <p:sldId id="274" r:id="rId15"/>
    <p:sldId id="275" r:id="rId16"/>
    <p:sldId id="276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77B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704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C4198-BBC2-6047-BD39-68491BEDF5EE}" type="datetimeFigureOut">
              <a:rPr lang="en-US" smtClean="0"/>
              <a:t>3/2/18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50D7-8A85-534D-AB43-AB34DD286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673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C4198-BBC2-6047-BD39-68491BEDF5EE}" type="datetimeFigureOut">
              <a:rPr lang="en-US" smtClean="0"/>
              <a:t>3/2/18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50D7-8A85-534D-AB43-AB34DD286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469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C4198-BBC2-6047-BD39-68491BEDF5EE}" type="datetimeFigureOut">
              <a:rPr lang="en-US" smtClean="0"/>
              <a:t>3/2/18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50D7-8A85-534D-AB43-AB34DD286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31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053DBD52-D6E8-4BCC-ACB0-F0189745B9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4000" cy="6857999"/>
          </a:xfrm>
          <a:prstGeom prst="rect">
            <a:avLst/>
          </a:prstGeom>
        </p:spPr>
      </p:pic>
      <p:sp>
        <p:nvSpPr>
          <p:cNvPr id="7" name="Shape 9">
            <a:extLst>
              <a:ext uri="{FF2B5EF4-FFF2-40B4-BE49-F238E27FC236}">
                <a16:creationId xmlns:a16="http://schemas.microsoft.com/office/drawing/2014/main" xmlns="" id="{9AE1E74B-28DA-4575-9FCD-5EA3699C416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328150" y="3144261"/>
            <a:ext cx="4487700" cy="809318"/>
          </a:xfrm>
          <a:prstGeom prst="rect">
            <a:avLst/>
          </a:prstGeom>
        </p:spPr>
        <p:txBody>
          <a:bodyPr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buSzPct val="100000"/>
              <a:defRPr sz="3600">
                <a:solidFill>
                  <a:schemeClr val="bg1"/>
                </a:solidFill>
              </a:defRPr>
            </a:lvl1pPr>
            <a:lvl2pPr lvl="1" algn="ctr">
              <a:spcBef>
                <a:spcPts val="0"/>
              </a:spcBef>
              <a:buSzPct val="100000"/>
              <a:defRPr sz="6400"/>
            </a:lvl2pPr>
            <a:lvl3pPr lvl="2" algn="ctr">
              <a:spcBef>
                <a:spcPts val="0"/>
              </a:spcBef>
              <a:buSzPct val="100000"/>
              <a:defRPr sz="6400"/>
            </a:lvl3pPr>
            <a:lvl4pPr lvl="3" algn="ctr">
              <a:spcBef>
                <a:spcPts val="0"/>
              </a:spcBef>
              <a:buSzPct val="100000"/>
              <a:defRPr sz="6400"/>
            </a:lvl4pPr>
            <a:lvl5pPr lvl="4" algn="ctr">
              <a:spcBef>
                <a:spcPts val="0"/>
              </a:spcBef>
              <a:buSzPct val="100000"/>
              <a:defRPr sz="6400"/>
            </a:lvl5pPr>
            <a:lvl6pPr lvl="5" algn="ctr">
              <a:spcBef>
                <a:spcPts val="0"/>
              </a:spcBef>
              <a:buSzPct val="100000"/>
              <a:defRPr sz="6400"/>
            </a:lvl6pPr>
            <a:lvl7pPr lvl="6" algn="ctr">
              <a:spcBef>
                <a:spcPts val="0"/>
              </a:spcBef>
              <a:buSzPct val="100000"/>
              <a:defRPr sz="6400"/>
            </a:lvl7pPr>
            <a:lvl8pPr lvl="7" algn="ctr">
              <a:spcBef>
                <a:spcPts val="0"/>
              </a:spcBef>
              <a:buSzPct val="100000"/>
              <a:defRPr sz="6400"/>
            </a:lvl8pPr>
            <a:lvl9pPr lvl="8" algn="ctr">
              <a:spcBef>
                <a:spcPts val="0"/>
              </a:spcBef>
              <a:buSzPct val="100000"/>
              <a:defRPr sz="64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8797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3 column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4EA62D22-B5E1-45D7-8EF0-C710D3F7A3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72266" y="3429001"/>
            <a:ext cx="2443161" cy="3365250"/>
          </a:xfrm>
          <a:custGeom>
            <a:avLst/>
            <a:gdLst>
              <a:gd name="connsiteX0" fmla="*/ 3257548 w 3257548"/>
              <a:gd name="connsiteY0" fmla="*/ 0 h 3429001"/>
              <a:gd name="connsiteX1" fmla="*/ 3257548 w 3257548"/>
              <a:gd name="connsiteY1" fmla="*/ 3429001 h 3429001"/>
              <a:gd name="connsiteX2" fmla="*/ 0 w 3257548"/>
              <a:gd name="connsiteY2" fmla="*/ 1714500 h 342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7548" h="3429001">
                <a:moveTo>
                  <a:pt x="3257548" y="0"/>
                </a:moveTo>
                <a:lnTo>
                  <a:pt x="3257548" y="3429001"/>
                </a:lnTo>
                <a:lnTo>
                  <a:pt x="0" y="1714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xmlns="" id="{D65EC266-8B56-4A5B-AD62-1C72659EC9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72266" y="23000"/>
            <a:ext cx="2443161" cy="3365251"/>
          </a:xfrm>
          <a:custGeom>
            <a:avLst/>
            <a:gdLst>
              <a:gd name="connsiteX0" fmla="*/ 3257548 w 3257548"/>
              <a:gd name="connsiteY0" fmla="*/ 0 h 3429002"/>
              <a:gd name="connsiteX1" fmla="*/ 3257548 w 3257548"/>
              <a:gd name="connsiteY1" fmla="*/ 3429002 h 3429002"/>
              <a:gd name="connsiteX2" fmla="*/ 0 w 3257548"/>
              <a:gd name="connsiteY2" fmla="*/ 1714501 h 3429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7548" h="3429002">
                <a:moveTo>
                  <a:pt x="3257548" y="0"/>
                </a:moveTo>
                <a:lnTo>
                  <a:pt x="3257548" y="3429002"/>
                </a:lnTo>
                <a:lnTo>
                  <a:pt x="0" y="17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xmlns="" id="{B5235124-3677-4B8F-AD3B-E90DBCA1FFC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05765" y="1673749"/>
            <a:ext cx="2443160" cy="3429002"/>
          </a:xfrm>
          <a:custGeom>
            <a:avLst/>
            <a:gdLst>
              <a:gd name="connsiteX0" fmla="*/ 0 w 3257546"/>
              <a:gd name="connsiteY0" fmla="*/ 0 h 3429002"/>
              <a:gd name="connsiteX1" fmla="*/ 3257546 w 3257546"/>
              <a:gd name="connsiteY1" fmla="*/ 1714501 h 3429002"/>
              <a:gd name="connsiteX2" fmla="*/ 0 w 3257546"/>
              <a:gd name="connsiteY2" fmla="*/ 3429002 h 3429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7546" h="3429002">
                <a:moveTo>
                  <a:pt x="0" y="0"/>
                </a:moveTo>
                <a:lnTo>
                  <a:pt x="3257546" y="1714501"/>
                </a:lnTo>
                <a:lnTo>
                  <a:pt x="0" y="34290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270052" y="998054"/>
            <a:ext cx="5322825" cy="758497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270065" y="2016654"/>
            <a:ext cx="1655242" cy="387478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2133"/>
            </a:lvl2pPr>
            <a:lvl3pPr lvl="2" rtl="0">
              <a:spcBef>
                <a:spcPts val="0"/>
              </a:spcBef>
              <a:buSzPct val="100000"/>
              <a:defRPr sz="2133"/>
            </a:lvl3pPr>
            <a:lvl4pPr lvl="3" rtl="0">
              <a:spcBef>
                <a:spcPts val="0"/>
              </a:spcBef>
              <a:buSzPct val="100000"/>
              <a:defRPr sz="2133"/>
            </a:lvl4pPr>
            <a:lvl5pPr lvl="4" rtl="0">
              <a:spcBef>
                <a:spcPts val="0"/>
              </a:spcBef>
              <a:buSzPct val="100000"/>
              <a:defRPr sz="2133"/>
            </a:lvl5pPr>
            <a:lvl6pPr lvl="5" rtl="0">
              <a:spcBef>
                <a:spcPts val="0"/>
              </a:spcBef>
              <a:buSzPct val="100000"/>
              <a:defRPr sz="2133"/>
            </a:lvl6pPr>
            <a:lvl7pPr lvl="6" rtl="0">
              <a:spcBef>
                <a:spcPts val="0"/>
              </a:spcBef>
              <a:buSzPct val="100000"/>
              <a:defRPr sz="2133"/>
            </a:lvl7pPr>
            <a:lvl8pPr lvl="7" rtl="0">
              <a:spcBef>
                <a:spcPts val="0"/>
              </a:spcBef>
              <a:buSzPct val="100000"/>
              <a:defRPr sz="2133"/>
            </a:lvl8pPr>
            <a:lvl9pPr lvl="8" rtl="0">
              <a:spcBef>
                <a:spcPts val="0"/>
              </a:spcBef>
              <a:buSzPct val="100000"/>
              <a:defRPr sz="2133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2"/>
          </p:nvPr>
        </p:nvSpPr>
        <p:spPr>
          <a:xfrm>
            <a:off x="2103850" y="2016654"/>
            <a:ext cx="1655242" cy="387478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2133"/>
            </a:lvl2pPr>
            <a:lvl3pPr lvl="2" rtl="0">
              <a:spcBef>
                <a:spcPts val="0"/>
              </a:spcBef>
              <a:buSzPct val="100000"/>
              <a:defRPr sz="2133"/>
            </a:lvl3pPr>
            <a:lvl4pPr lvl="3" rtl="0">
              <a:spcBef>
                <a:spcPts val="0"/>
              </a:spcBef>
              <a:buSzPct val="100000"/>
              <a:defRPr sz="2133"/>
            </a:lvl4pPr>
            <a:lvl5pPr lvl="4" rtl="0">
              <a:spcBef>
                <a:spcPts val="0"/>
              </a:spcBef>
              <a:buSzPct val="100000"/>
              <a:defRPr sz="2133"/>
            </a:lvl5pPr>
            <a:lvl6pPr lvl="5" rtl="0">
              <a:spcBef>
                <a:spcPts val="0"/>
              </a:spcBef>
              <a:buSzPct val="100000"/>
              <a:defRPr sz="2133"/>
            </a:lvl6pPr>
            <a:lvl7pPr lvl="6" rtl="0">
              <a:spcBef>
                <a:spcPts val="0"/>
              </a:spcBef>
              <a:buSzPct val="100000"/>
              <a:defRPr sz="2133"/>
            </a:lvl7pPr>
            <a:lvl8pPr lvl="7" rtl="0">
              <a:spcBef>
                <a:spcPts val="0"/>
              </a:spcBef>
              <a:buSzPct val="100000"/>
              <a:defRPr sz="2133"/>
            </a:lvl8pPr>
            <a:lvl9pPr lvl="8" rtl="0">
              <a:spcBef>
                <a:spcPts val="0"/>
              </a:spcBef>
              <a:buSzPct val="100000"/>
              <a:defRPr sz="2133"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3"/>
          </p:nvPr>
        </p:nvSpPr>
        <p:spPr>
          <a:xfrm>
            <a:off x="3937635" y="2016654"/>
            <a:ext cx="1655242" cy="3874780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2133"/>
            </a:lvl2pPr>
            <a:lvl3pPr lvl="2" rtl="0">
              <a:spcBef>
                <a:spcPts val="0"/>
              </a:spcBef>
              <a:buSzPct val="100000"/>
              <a:defRPr sz="2133"/>
            </a:lvl3pPr>
            <a:lvl4pPr lvl="3" rtl="0">
              <a:spcBef>
                <a:spcPts val="0"/>
              </a:spcBef>
              <a:buSzPct val="100000"/>
              <a:defRPr sz="2133"/>
            </a:lvl4pPr>
            <a:lvl5pPr lvl="4" rtl="0">
              <a:spcBef>
                <a:spcPts val="0"/>
              </a:spcBef>
              <a:buSzPct val="100000"/>
              <a:defRPr sz="2133"/>
            </a:lvl5pPr>
            <a:lvl6pPr lvl="5" rtl="0">
              <a:spcBef>
                <a:spcPts val="0"/>
              </a:spcBef>
              <a:buSzPct val="100000"/>
              <a:defRPr sz="2133"/>
            </a:lvl6pPr>
            <a:lvl7pPr lvl="6" rtl="0">
              <a:spcBef>
                <a:spcPts val="0"/>
              </a:spcBef>
              <a:buSzPct val="100000"/>
              <a:defRPr sz="2133"/>
            </a:lvl7pPr>
            <a:lvl8pPr lvl="7" rtl="0">
              <a:spcBef>
                <a:spcPts val="0"/>
              </a:spcBef>
              <a:buSzPct val="100000"/>
              <a:defRPr sz="2133"/>
            </a:lvl8pPr>
            <a:lvl9pPr lvl="8" rtl="0">
              <a:spcBef>
                <a:spcPts val="0"/>
              </a:spcBef>
              <a:buSzPct val="100000"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6955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C4198-BBC2-6047-BD39-68491BEDF5EE}" type="datetimeFigureOut">
              <a:rPr lang="en-US" smtClean="0"/>
              <a:t>3/2/18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50D7-8A85-534D-AB43-AB34DD286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93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C4198-BBC2-6047-BD39-68491BEDF5EE}" type="datetimeFigureOut">
              <a:rPr lang="en-US" smtClean="0"/>
              <a:t>3/2/18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50D7-8A85-534D-AB43-AB34DD286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431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C4198-BBC2-6047-BD39-68491BEDF5EE}" type="datetimeFigureOut">
              <a:rPr lang="en-US" smtClean="0"/>
              <a:t>3/2/18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50D7-8A85-534D-AB43-AB34DD286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24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C4198-BBC2-6047-BD39-68491BEDF5EE}" type="datetimeFigureOut">
              <a:rPr lang="en-US" smtClean="0"/>
              <a:t>3/2/18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50D7-8A85-534D-AB43-AB34DD286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79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C4198-BBC2-6047-BD39-68491BEDF5EE}" type="datetimeFigureOut">
              <a:rPr lang="en-US" smtClean="0"/>
              <a:t>3/2/18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50D7-8A85-534D-AB43-AB34DD286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952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C4198-BBC2-6047-BD39-68491BEDF5EE}" type="datetimeFigureOut">
              <a:rPr lang="en-US" smtClean="0"/>
              <a:t>3/2/18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50D7-8A85-534D-AB43-AB34DD286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42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C4198-BBC2-6047-BD39-68491BEDF5EE}" type="datetimeFigureOut">
              <a:rPr lang="en-US" smtClean="0"/>
              <a:t>3/2/18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50D7-8A85-534D-AB43-AB34DD286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169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C4198-BBC2-6047-BD39-68491BEDF5EE}" type="datetimeFigureOut">
              <a:rPr lang="en-US" smtClean="0"/>
              <a:t>3/2/18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A50D7-8A85-534D-AB43-AB34DD286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882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C4198-BBC2-6047-BD39-68491BEDF5EE}" type="datetimeFigureOut">
              <a:rPr lang="en-US" smtClean="0"/>
              <a:t>3/2/18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8A50D7-8A85-534D-AB43-AB34DD286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233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3.png"/><Relationship Id="rId5" Type="http://schemas.microsoft.com/office/2007/relationships/hdphoto" Target="../media/hdphoto3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72"/>
          <p:cNvSpPr txBox="1">
            <a:spLocks noGrp="1"/>
          </p:cNvSpPr>
          <p:nvPr>
            <p:ph type="ctrTitle"/>
          </p:nvPr>
        </p:nvSpPr>
        <p:spPr>
          <a:xfrm>
            <a:off x="1036698" y="244348"/>
            <a:ext cx="6971794" cy="130505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4000" dirty="0" smtClean="0">
                <a:latin typeface="Arial Black"/>
                <a:cs typeface="Arial Black"/>
              </a:rPr>
              <a:t>Rock Climbing </a:t>
            </a:r>
            <a:br>
              <a:rPr lang="en-US" sz="4000" dirty="0" smtClean="0">
                <a:latin typeface="Arial Black"/>
                <a:cs typeface="Arial Black"/>
              </a:rPr>
            </a:br>
            <a:r>
              <a:rPr lang="en-US" sz="4000" dirty="0" smtClean="0">
                <a:latin typeface="Arial Black"/>
                <a:cs typeface="Arial Black"/>
              </a:rPr>
              <a:t>Route Recommender</a:t>
            </a:r>
            <a:endParaRPr lang="en" sz="4000" dirty="0">
              <a:latin typeface="Arial Black"/>
              <a:cs typeface="Arial Black"/>
            </a:endParaRPr>
          </a:p>
        </p:txBody>
      </p:sp>
      <p:sp>
        <p:nvSpPr>
          <p:cNvPr id="9" name="Shape 72"/>
          <p:cNvSpPr txBox="1">
            <a:spLocks/>
          </p:cNvSpPr>
          <p:nvPr/>
        </p:nvSpPr>
        <p:spPr>
          <a:xfrm>
            <a:off x="1876425" y="6146800"/>
            <a:ext cx="5410200" cy="889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vl="1" algn="ctr">
              <a:spcBef>
                <a:spcPts val="0"/>
              </a:spcBef>
              <a:buSzPct val="100000"/>
              <a:defRPr sz="6400"/>
            </a:lvl2pPr>
            <a:lvl3pPr lvl="2" algn="ctr">
              <a:spcBef>
                <a:spcPts val="0"/>
              </a:spcBef>
              <a:buSzPct val="100000"/>
              <a:defRPr sz="6400"/>
            </a:lvl3pPr>
            <a:lvl4pPr lvl="3" algn="ctr">
              <a:spcBef>
                <a:spcPts val="0"/>
              </a:spcBef>
              <a:buSzPct val="100000"/>
              <a:defRPr sz="6400"/>
            </a:lvl4pPr>
            <a:lvl5pPr lvl="4" algn="ctr">
              <a:spcBef>
                <a:spcPts val="0"/>
              </a:spcBef>
              <a:buSzPct val="100000"/>
              <a:defRPr sz="6400"/>
            </a:lvl5pPr>
            <a:lvl6pPr lvl="5" algn="ctr">
              <a:spcBef>
                <a:spcPts val="0"/>
              </a:spcBef>
              <a:buSzPct val="100000"/>
              <a:defRPr sz="6400"/>
            </a:lvl6pPr>
            <a:lvl7pPr lvl="6" algn="ctr">
              <a:spcBef>
                <a:spcPts val="0"/>
              </a:spcBef>
              <a:buSzPct val="100000"/>
              <a:defRPr sz="6400"/>
            </a:lvl7pPr>
            <a:lvl8pPr lvl="7" algn="ctr">
              <a:spcBef>
                <a:spcPts val="0"/>
              </a:spcBef>
              <a:buSzPct val="100000"/>
              <a:defRPr sz="6400"/>
            </a:lvl8pPr>
            <a:lvl9pPr lvl="8" algn="ctr">
              <a:spcBef>
                <a:spcPts val="0"/>
              </a:spcBef>
              <a:buSzPct val="100000"/>
              <a:defRPr sz="6400"/>
            </a:lvl9pPr>
          </a:lstStyle>
          <a:p>
            <a:r>
              <a:rPr lang="en-US" sz="2400" dirty="0" smtClean="0">
                <a:latin typeface="Arial Black"/>
                <a:cs typeface="Arial Black"/>
              </a:rPr>
              <a:t>Browning Gentry</a:t>
            </a:r>
            <a:endParaRPr lang="en" sz="24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528175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171433"/>
              </p:ext>
            </p:extLst>
          </p:nvPr>
        </p:nvGraphicFramePr>
        <p:xfrm>
          <a:off x="1270000" y="2810261"/>
          <a:ext cx="6451598" cy="3767364"/>
        </p:xfrm>
        <a:graphic>
          <a:graphicData uri="http://schemas.openxmlformats.org/drawingml/2006/table">
            <a:tbl>
              <a:tblPr/>
              <a:tblGrid>
                <a:gridCol w="584198"/>
                <a:gridCol w="977900"/>
                <a:gridCol w="977900"/>
                <a:gridCol w="977900"/>
                <a:gridCol w="977900"/>
                <a:gridCol w="977900"/>
                <a:gridCol w="977900"/>
              </a:tblGrid>
              <a:tr h="408373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Cosine Similarity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Matrix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User Completed Routes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08373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Route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…</a:t>
                      </a:r>
                      <a:endParaRPr lang="en-US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8373">
                <a:tc rowSpan="7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Potential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Routes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vert="vert27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Route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Sentence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…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8373">
                <a:tc v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08373">
                <a:tc v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08373">
                <a:tc v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08373">
                <a:tc vMerge="1">
                  <a:txBody>
                    <a:bodyPr/>
                    <a:lstStyle/>
                    <a:p>
                      <a:pPr algn="ctr" fontAlgn="b"/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08373">
                <a:tc vMerge="1">
                  <a:txBody>
                    <a:bodyPr/>
                    <a:lstStyle/>
                    <a:p>
                      <a:pPr algn="ctr" fontAlgn="b"/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8373">
                <a:tc vMerge="1">
                  <a:txBody>
                    <a:bodyPr/>
                    <a:lstStyle/>
                    <a:p>
                      <a:pPr algn="ctr" fontAlgn="b"/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...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...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949455"/>
              </p:ext>
            </p:extLst>
          </p:nvPr>
        </p:nvGraphicFramePr>
        <p:xfrm>
          <a:off x="1270000" y="2814343"/>
          <a:ext cx="6451598" cy="3767364"/>
        </p:xfrm>
        <a:graphic>
          <a:graphicData uri="http://schemas.openxmlformats.org/drawingml/2006/table">
            <a:tbl>
              <a:tblPr/>
              <a:tblGrid>
                <a:gridCol w="584198"/>
                <a:gridCol w="977900"/>
                <a:gridCol w="977900"/>
                <a:gridCol w="977900"/>
                <a:gridCol w="977900"/>
                <a:gridCol w="977900"/>
                <a:gridCol w="977900"/>
              </a:tblGrid>
              <a:tr h="408373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Cosine Similarity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Matrix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User Completed Routes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08373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Route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5715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5715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…</a:t>
                      </a:r>
                      <a:endParaRPr lang="en-US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8373">
                <a:tc rowSpan="7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Potential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Routes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vert="vert27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Route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Sentence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12700" marR="12700" marT="12700" marB="0" anchor="ctr">
                    <a:lnL w="5715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5715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…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8373">
                <a:tc v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12700" marR="12700" marT="12700" marB="0" anchor="ctr">
                    <a:lnL w="5715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5715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15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5715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5715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08373">
                <a:tc v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12700" marR="12700" marT="12700" marB="0" anchor="ctr">
                    <a:lnL w="5715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5715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5715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5715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08373">
                <a:tc v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12700" marR="12700" marT="12700" marB="0" anchor="ctr">
                    <a:lnL w="5715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5715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15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5715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5715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5715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08373">
                <a:tc vMerge="1">
                  <a:txBody>
                    <a:bodyPr/>
                    <a:lstStyle/>
                    <a:p>
                      <a:pPr algn="ctr" fontAlgn="b"/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15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57150" cap="flat" cmpd="sng" algn="ctr">
                      <a:solidFill>
                        <a:srgbClr val="33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08373">
                <a:tc vMerge="1">
                  <a:txBody>
                    <a:bodyPr/>
                    <a:lstStyle/>
                    <a:p>
                      <a:pPr algn="ctr" fontAlgn="b"/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8373">
                <a:tc vMerge="1">
                  <a:txBody>
                    <a:bodyPr/>
                    <a:lstStyle/>
                    <a:p>
                      <a:pPr algn="ctr" fontAlgn="b"/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...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...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  <a:latin typeface="Arial"/>
                <a:cs typeface="Arial"/>
              </a:rPr>
              <a:t>Appendix </a:t>
            </a:r>
            <a:r>
              <a:rPr lang="mr-IN" b="1" dirty="0" smtClean="0">
                <a:solidFill>
                  <a:schemeClr val="tx2"/>
                </a:solidFill>
                <a:latin typeface="Arial"/>
                <a:cs typeface="Arial"/>
              </a:rPr>
              <a:t>–</a:t>
            </a:r>
            <a:r>
              <a:rPr lang="en-US" b="1" dirty="0">
                <a:solidFill>
                  <a:schemeClr val="tx2"/>
                </a:solidFill>
                <a:latin typeface="Arial"/>
                <a:cs typeface="Arial"/>
              </a:rPr>
              <a:t> Intrinsic Model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04800" y="1308100"/>
            <a:ext cx="8534400" cy="30099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–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–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»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1F497D"/>
                </a:solidFill>
              </a:rPr>
              <a:t>Take top 5 similarities from each route combination</a:t>
            </a:r>
          </a:p>
          <a:p>
            <a:pPr lvl="1"/>
            <a:r>
              <a:rPr lang="en-US" sz="2000" dirty="0" smtClean="0">
                <a:solidFill>
                  <a:srgbClr val="1F497D"/>
                </a:solidFill>
              </a:rPr>
              <a:t>Mitigates issues with varying description lengths</a:t>
            </a:r>
          </a:p>
          <a:p>
            <a:r>
              <a:rPr lang="en-US" sz="2000" dirty="0" smtClean="0">
                <a:solidFill>
                  <a:srgbClr val="1F497D"/>
                </a:solidFill>
              </a:rPr>
              <a:t>Average these top similarities</a:t>
            </a:r>
            <a:endParaRPr lang="en-US" sz="2000" dirty="0">
              <a:solidFill>
                <a:srgbClr val="1F497D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4013200" y="4191000"/>
            <a:ext cx="546100" cy="3175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" name="Oval 5"/>
          <p:cNvSpPr/>
          <p:nvPr/>
        </p:nvSpPr>
        <p:spPr>
          <a:xfrm>
            <a:off x="5029200" y="4584700"/>
            <a:ext cx="546100" cy="3175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" name="Oval 8"/>
          <p:cNvSpPr/>
          <p:nvPr/>
        </p:nvSpPr>
        <p:spPr>
          <a:xfrm>
            <a:off x="4013200" y="4978400"/>
            <a:ext cx="546100" cy="3175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" name="Oval 9"/>
          <p:cNvSpPr/>
          <p:nvPr/>
        </p:nvSpPr>
        <p:spPr>
          <a:xfrm>
            <a:off x="5029200" y="4978400"/>
            <a:ext cx="546100" cy="3175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029200" y="4191000"/>
            <a:ext cx="546100" cy="3175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326615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  <a:latin typeface="Arial"/>
                <a:cs typeface="Arial"/>
              </a:rPr>
              <a:t>Appendix </a:t>
            </a:r>
            <a:r>
              <a:rPr lang="mr-IN" b="1" dirty="0" smtClean="0">
                <a:solidFill>
                  <a:schemeClr val="tx2"/>
                </a:solidFill>
                <a:latin typeface="Arial"/>
                <a:cs typeface="Arial"/>
              </a:rPr>
              <a:t>–</a:t>
            </a:r>
            <a:r>
              <a:rPr lang="en-US" b="1" dirty="0">
                <a:solidFill>
                  <a:schemeClr val="tx2"/>
                </a:solidFill>
                <a:latin typeface="Arial"/>
                <a:cs typeface="Arial"/>
              </a:rPr>
              <a:t> Intrinsic Model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878280"/>
              </p:ext>
            </p:extLst>
          </p:nvPr>
        </p:nvGraphicFramePr>
        <p:xfrm>
          <a:off x="1308100" y="3119143"/>
          <a:ext cx="4309948" cy="3266984"/>
        </p:xfrm>
        <a:graphic>
          <a:graphicData uri="http://schemas.openxmlformats.org/drawingml/2006/table">
            <a:tbl>
              <a:tblPr/>
              <a:tblGrid>
                <a:gridCol w="560048"/>
                <a:gridCol w="937475"/>
                <a:gridCol w="937475"/>
                <a:gridCol w="937475"/>
                <a:gridCol w="937475"/>
              </a:tblGrid>
              <a:tr h="408373">
                <a:tc gridSpan="2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User Completed Routes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373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…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8373">
                <a:tc rowSpan="6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Potential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Routes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vert="vert27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8373">
                <a:tc v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8373">
                <a:tc v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8373">
                <a:tc vMerge="1">
                  <a:txBody>
                    <a:bodyPr/>
                    <a:lstStyle/>
                    <a:p>
                      <a:pPr algn="ctr" fontAlgn="b"/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4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8373">
                <a:tc vMerge="1">
                  <a:txBody>
                    <a:bodyPr/>
                    <a:lstStyle/>
                    <a:p>
                      <a:pPr algn="ctr" fontAlgn="b"/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5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8373">
                <a:tc vMerge="1">
                  <a:txBody>
                    <a:bodyPr/>
                    <a:lstStyle/>
                    <a:p>
                      <a:pPr algn="ctr" fontAlgn="b"/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...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304800" y="1308100"/>
            <a:ext cx="8534400" cy="30099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–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–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»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1F497D"/>
                </a:solidFill>
              </a:rPr>
              <a:t>Build new matrix with averaged route similarities</a:t>
            </a:r>
          </a:p>
          <a:p>
            <a:r>
              <a:rPr lang="en-US" sz="2000" dirty="0" smtClean="0">
                <a:solidFill>
                  <a:srgbClr val="1F497D"/>
                </a:solidFill>
              </a:rPr>
              <a:t>Sum each potential route over all user completed routes to get an overall score</a:t>
            </a:r>
          </a:p>
          <a:p>
            <a:r>
              <a:rPr lang="en-US" sz="2000" dirty="0" smtClean="0">
                <a:solidFill>
                  <a:srgbClr val="1F497D"/>
                </a:solidFill>
              </a:rPr>
              <a:t>Rank each potential route by score</a:t>
            </a:r>
          </a:p>
          <a:p>
            <a:endParaRPr lang="en-US" sz="2000" dirty="0">
              <a:solidFill>
                <a:srgbClr val="1F497D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198790"/>
              </p:ext>
            </p:extLst>
          </p:nvPr>
        </p:nvGraphicFramePr>
        <p:xfrm>
          <a:off x="5618048" y="3119143"/>
          <a:ext cx="1874950" cy="3266984"/>
        </p:xfrm>
        <a:graphic>
          <a:graphicData uri="http://schemas.openxmlformats.org/drawingml/2006/table">
            <a:tbl>
              <a:tblPr/>
              <a:tblGrid>
                <a:gridCol w="937475"/>
                <a:gridCol w="937475"/>
              </a:tblGrid>
              <a:tr h="408373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8373"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Total</a:t>
                      </a:r>
                    </a:p>
                  </a:txBody>
                  <a:tcPr marL="12700" marR="12700" marT="12700" marB="0"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Ranking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83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83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83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83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83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8373"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…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…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1477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  <a:latin typeface="Arial"/>
                <a:cs typeface="Arial"/>
              </a:rPr>
              <a:t>Appendix </a:t>
            </a:r>
            <a:r>
              <a:rPr lang="mr-IN" b="1" dirty="0" smtClean="0">
                <a:solidFill>
                  <a:schemeClr val="tx2"/>
                </a:solidFill>
                <a:latin typeface="Arial"/>
                <a:cs typeface="Arial"/>
              </a:rPr>
              <a:t>–</a:t>
            </a:r>
            <a:r>
              <a:rPr lang="en-US" b="1" dirty="0" smtClean="0">
                <a:solidFill>
                  <a:schemeClr val="tx2"/>
                </a:solidFill>
                <a:latin typeface="Arial"/>
                <a:cs typeface="Arial"/>
              </a:rPr>
              <a:t> Extrinsic Model</a:t>
            </a:r>
            <a:endParaRPr lang="en-US" b="1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04800" y="1308100"/>
            <a:ext cx="8534400" cy="30099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–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–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»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1F497D"/>
                </a:solidFill>
              </a:rPr>
              <a:t>Import user completed routes from Mountain Project API</a:t>
            </a:r>
          </a:p>
          <a:p>
            <a:endParaRPr lang="en-US" sz="2000" dirty="0" smtClean="0">
              <a:solidFill>
                <a:srgbClr val="1F497D"/>
              </a:solidFill>
            </a:endParaRPr>
          </a:p>
          <a:p>
            <a:r>
              <a:rPr lang="en-US" sz="2000" dirty="0" smtClean="0">
                <a:solidFill>
                  <a:srgbClr val="1F497D"/>
                </a:solidFill>
              </a:rPr>
              <a:t>Create sparse matrix of users &amp; routes</a:t>
            </a:r>
          </a:p>
          <a:p>
            <a:endParaRPr lang="en-US" sz="2000" dirty="0">
              <a:solidFill>
                <a:srgbClr val="1F497D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128266"/>
              </p:ext>
            </p:extLst>
          </p:nvPr>
        </p:nvGraphicFramePr>
        <p:xfrm>
          <a:off x="1860552" y="3044916"/>
          <a:ext cx="5244042" cy="3266984"/>
        </p:xfrm>
        <a:graphic>
          <a:graphicData uri="http://schemas.openxmlformats.org/drawingml/2006/table">
            <a:tbl>
              <a:tblPr/>
              <a:tblGrid>
                <a:gridCol w="874007"/>
                <a:gridCol w="874007"/>
                <a:gridCol w="874007"/>
                <a:gridCol w="874007"/>
                <a:gridCol w="874007"/>
                <a:gridCol w="874007"/>
              </a:tblGrid>
              <a:tr h="408373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Users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373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…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373">
                <a:tc rowSpan="6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Routes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vert="vert27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408373">
                <a:tc v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8373">
                <a:tc v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8373">
                <a:tc vMerge="1">
                  <a:txBody>
                    <a:bodyPr/>
                    <a:lstStyle/>
                    <a:p>
                      <a:pPr algn="ctr" fontAlgn="b"/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D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8373">
                <a:tc vMerge="1">
                  <a:txBody>
                    <a:bodyPr/>
                    <a:lstStyle/>
                    <a:p>
                      <a:pPr algn="ctr" fontAlgn="b"/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E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373">
                <a:tc vMerge="1">
                  <a:txBody>
                    <a:bodyPr/>
                    <a:lstStyle/>
                    <a:p>
                      <a:pPr algn="ctr" fontAlgn="b"/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...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0070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  <a:latin typeface="Arial"/>
                <a:cs typeface="Arial"/>
              </a:rPr>
              <a:t>Appendix </a:t>
            </a:r>
            <a:r>
              <a:rPr lang="mr-IN" b="1" dirty="0" smtClean="0">
                <a:solidFill>
                  <a:schemeClr val="tx2"/>
                </a:solidFill>
                <a:latin typeface="Arial"/>
                <a:cs typeface="Arial"/>
              </a:rPr>
              <a:t>–</a:t>
            </a:r>
            <a:r>
              <a:rPr lang="en-US" b="1" dirty="0">
                <a:solidFill>
                  <a:schemeClr val="tx2"/>
                </a:solidFill>
                <a:latin typeface="Arial"/>
                <a:cs typeface="Arial"/>
              </a:rPr>
              <a:t> Extrinsic Model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04800" y="1117600"/>
            <a:ext cx="8534400" cy="30099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–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–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»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1F497D"/>
                </a:solidFill>
              </a:rPr>
              <a:t>NMF to output Routes by </a:t>
            </a:r>
            <a:r>
              <a:rPr lang="en-US" sz="2000" dirty="0">
                <a:solidFill>
                  <a:srgbClr val="1F497D"/>
                </a:solidFill>
              </a:rPr>
              <a:t>Topics (probabilities</a:t>
            </a:r>
            <a:r>
              <a:rPr lang="en-US" sz="2000" dirty="0" smtClean="0">
                <a:solidFill>
                  <a:srgbClr val="1F497D"/>
                </a:solidFill>
              </a:rPr>
              <a:t>) and Users by Routes (components) matrices</a:t>
            </a:r>
          </a:p>
          <a:p>
            <a:r>
              <a:rPr lang="en-US" sz="2000" dirty="0" smtClean="0">
                <a:solidFill>
                  <a:srgbClr val="1F497D"/>
                </a:solidFill>
              </a:rPr>
              <a:t>Take the dot product of these two matrices to create “dense” version of sparse matrix</a:t>
            </a:r>
          </a:p>
          <a:p>
            <a:endParaRPr lang="en-US" sz="2000" dirty="0">
              <a:solidFill>
                <a:srgbClr val="1F497D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120217"/>
              </p:ext>
            </p:extLst>
          </p:nvPr>
        </p:nvGraphicFramePr>
        <p:xfrm>
          <a:off x="762001" y="2768598"/>
          <a:ext cx="2797527" cy="1818075"/>
        </p:xfrm>
        <a:graphic>
          <a:graphicData uri="http://schemas.openxmlformats.org/drawingml/2006/table">
            <a:tbl>
              <a:tblPr/>
              <a:tblGrid>
                <a:gridCol w="508095"/>
                <a:gridCol w="763144"/>
                <a:gridCol w="763144"/>
                <a:gridCol w="763144"/>
              </a:tblGrid>
              <a:tr h="363615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Topics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63615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Routes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vert="vert27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63615">
                <a:tc v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63615">
                <a:tc v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63615">
                <a:tc vMerge="1">
                  <a:txBody>
                    <a:bodyPr/>
                    <a:lstStyle/>
                    <a:p>
                      <a:pPr algn="ctr" fontAlgn="b"/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714420"/>
              </p:ext>
            </p:extLst>
          </p:nvPr>
        </p:nvGraphicFramePr>
        <p:xfrm>
          <a:off x="5615165" y="2768598"/>
          <a:ext cx="2706864" cy="1779975"/>
        </p:xfrm>
        <a:graphic>
          <a:graphicData uri="http://schemas.openxmlformats.org/drawingml/2006/table">
            <a:tbl>
              <a:tblPr/>
              <a:tblGrid>
                <a:gridCol w="386260"/>
                <a:gridCol w="580151"/>
                <a:gridCol w="580151"/>
                <a:gridCol w="580151"/>
                <a:gridCol w="580151"/>
              </a:tblGrid>
              <a:tr h="355995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Users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5995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Topics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vert="vert27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55995">
                <a:tc v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5995">
                <a:tc v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5995">
                <a:tc vMerge="1">
                  <a:txBody>
                    <a:bodyPr/>
                    <a:lstStyle/>
                    <a:p>
                      <a:pPr algn="ctr" fontAlgn="b"/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Multiply 2"/>
          <p:cNvSpPr/>
          <p:nvPr/>
        </p:nvSpPr>
        <p:spPr>
          <a:xfrm>
            <a:off x="4254500" y="3441700"/>
            <a:ext cx="660400" cy="698500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896432"/>
              </p:ext>
            </p:extLst>
          </p:nvPr>
        </p:nvGraphicFramePr>
        <p:xfrm>
          <a:off x="3048001" y="4851400"/>
          <a:ext cx="2808463" cy="1866900"/>
        </p:xfrm>
        <a:graphic>
          <a:graphicData uri="http://schemas.openxmlformats.org/drawingml/2006/table">
            <a:tbl>
              <a:tblPr/>
              <a:tblGrid>
                <a:gridCol w="510082"/>
                <a:gridCol w="766127"/>
                <a:gridCol w="766127"/>
                <a:gridCol w="766127"/>
              </a:tblGrid>
              <a:tr h="373380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Users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3380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Routes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vert="vert27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73380">
                <a:tc v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3380">
                <a:tc v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3380">
                <a:tc vMerge="1">
                  <a:txBody>
                    <a:bodyPr/>
                    <a:lstStyle/>
                    <a:p>
                      <a:pPr algn="ctr" fontAlgn="b"/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2946400" y="4749800"/>
            <a:ext cx="3060700" cy="2044700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75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  <a:latin typeface="Arial"/>
                <a:cs typeface="Arial"/>
              </a:rPr>
              <a:t>Appendix </a:t>
            </a:r>
            <a:r>
              <a:rPr lang="mr-IN" b="1" dirty="0" smtClean="0">
                <a:solidFill>
                  <a:schemeClr val="tx2"/>
                </a:solidFill>
                <a:latin typeface="Arial"/>
                <a:cs typeface="Arial"/>
              </a:rPr>
              <a:t>–</a:t>
            </a:r>
            <a:r>
              <a:rPr lang="en-US" b="1" dirty="0">
                <a:solidFill>
                  <a:schemeClr val="tx2"/>
                </a:solidFill>
                <a:latin typeface="Arial"/>
                <a:cs typeface="Arial"/>
              </a:rPr>
              <a:t> Extrinsic Model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04800" y="1308100"/>
            <a:ext cx="8534400" cy="30099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–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–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»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1F497D"/>
                </a:solidFill>
              </a:rPr>
              <a:t>Filter down new dense matrix by same potential routes as in intrinsic model</a:t>
            </a:r>
          </a:p>
          <a:p>
            <a:endParaRPr lang="en-US" sz="2000" dirty="0" smtClean="0">
              <a:solidFill>
                <a:srgbClr val="1F497D"/>
              </a:solidFill>
            </a:endParaRPr>
          </a:p>
          <a:p>
            <a:r>
              <a:rPr lang="en-US" sz="2000" dirty="0">
                <a:solidFill>
                  <a:srgbClr val="1F497D"/>
                </a:solidFill>
              </a:rPr>
              <a:t>S</a:t>
            </a:r>
            <a:r>
              <a:rPr lang="en-US" sz="2000" dirty="0" smtClean="0">
                <a:solidFill>
                  <a:srgbClr val="1F497D"/>
                </a:solidFill>
              </a:rPr>
              <a:t>elect given from web app</a:t>
            </a:r>
          </a:p>
          <a:p>
            <a:endParaRPr lang="en-US" sz="2000" dirty="0" smtClean="0">
              <a:solidFill>
                <a:srgbClr val="1F497D"/>
              </a:solidFill>
            </a:endParaRPr>
          </a:p>
          <a:p>
            <a:r>
              <a:rPr lang="en-US" sz="2000" dirty="0" smtClean="0">
                <a:solidFill>
                  <a:srgbClr val="1F497D"/>
                </a:solidFill>
              </a:rPr>
              <a:t>Rank each potential route for each user</a:t>
            </a:r>
          </a:p>
          <a:p>
            <a:endParaRPr lang="en-US" sz="2000" dirty="0">
              <a:solidFill>
                <a:srgbClr val="1F497D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162229"/>
              </p:ext>
            </p:extLst>
          </p:nvPr>
        </p:nvGraphicFramePr>
        <p:xfrm>
          <a:off x="2584452" y="3260816"/>
          <a:ext cx="2622021" cy="3266984"/>
        </p:xfrm>
        <a:graphic>
          <a:graphicData uri="http://schemas.openxmlformats.org/drawingml/2006/table">
            <a:tbl>
              <a:tblPr/>
              <a:tblGrid>
                <a:gridCol w="874007"/>
                <a:gridCol w="874007"/>
                <a:gridCol w="874007"/>
              </a:tblGrid>
              <a:tr h="408373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Users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373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373">
                <a:tc rowSpan="6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Potential Routes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vert="vert27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8373">
                <a:tc v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8373">
                <a:tc v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8373">
                <a:tc vMerge="1">
                  <a:txBody>
                    <a:bodyPr/>
                    <a:lstStyle/>
                    <a:p>
                      <a:pPr algn="ctr" fontAlgn="b"/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F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8373">
                <a:tc vMerge="1">
                  <a:txBody>
                    <a:bodyPr/>
                    <a:lstStyle/>
                    <a:p>
                      <a:pPr algn="ctr" fontAlgn="b"/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K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8373">
                <a:tc vMerge="1">
                  <a:txBody>
                    <a:bodyPr/>
                    <a:lstStyle/>
                    <a:p>
                      <a:pPr algn="ctr" fontAlgn="b"/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...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8022456"/>
              </p:ext>
            </p:extLst>
          </p:nvPr>
        </p:nvGraphicFramePr>
        <p:xfrm>
          <a:off x="5206473" y="3669189"/>
          <a:ext cx="874007" cy="2858611"/>
        </p:xfrm>
        <a:graphic>
          <a:graphicData uri="http://schemas.openxmlformats.org/drawingml/2006/table">
            <a:tbl>
              <a:tblPr/>
              <a:tblGrid>
                <a:gridCol w="874007"/>
              </a:tblGrid>
              <a:tr h="4083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Rank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373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5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12700" marR="12700" marT="12700" marB="0"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837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marL="12700" marR="12700" marT="12700" marB="0"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837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marL="12700" marR="12700" marT="12700" marB="0"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837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marL="12700" marR="12700" marT="12700" marB="0"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837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marL="12700" marR="12700" marT="12700" marB="0"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8373"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…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9511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  <a:latin typeface="Arial"/>
                <a:cs typeface="Arial"/>
              </a:rPr>
              <a:t>Appendix </a:t>
            </a:r>
            <a:r>
              <a:rPr lang="mr-IN" b="1" dirty="0" smtClean="0">
                <a:solidFill>
                  <a:schemeClr val="tx2"/>
                </a:solidFill>
                <a:latin typeface="Arial"/>
                <a:cs typeface="Arial"/>
              </a:rPr>
              <a:t>–</a:t>
            </a:r>
            <a:r>
              <a:rPr lang="en-US" b="1" dirty="0" smtClean="0">
                <a:solidFill>
                  <a:schemeClr val="tx2"/>
                </a:solidFill>
                <a:latin typeface="Arial"/>
                <a:cs typeface="Arial"/>
              </a:rPr>
              <a:t> Hybridization</a:t>
            </a:r>
            <a:endParaRPr lang="en-US" b="1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04800" y="1308100"/>
            <a:ext cx="8534400" cy="30099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–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–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»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1F497D"/>
                </a:solidFill>
              </a:rPr>
              <a:t>Join intrinsic and extrinsic models for each route</a:t>
            </a:r>
          </a:p>
          <a:p>
            <a:endParaRPr lang="en-US" sz="2000" dirty="0" smtClean="0">
              <a:solidFill>
                <a:srgbClr val="1F497D"/>
              </a:solidFill>
            </a:endParaRPr>
          </a:p>
          <a:p>
            <a:r>
              <a:rPr lang="en-US" sz="2000" dirty="0" smtClean="0">
                <a:solidFill>
                  <a:srgbClr val="1F497D"/>
                </a:solidFill>
              </a:rPr>
              <a:t>Sum intrinsic and extrinsic scores for each route to get final recommender score</a:t>
            </a:r>
          </a:p>
          <a:p>
            <a:endParaRPr lang="en-US" sz="2000" dirty="0" smtClean="0">
              <a:solidFill>
                <a:srgbClr val="1F497D"/>
              </a:solidFill>
            </a:endParaRPr>
          </a:p>
          <a:p>
            <a:r>
              <a:rPr lang="en-US" sz="2000" dirty="0" smtClean="0">
                <a:solidFill>
                  <a:srgbClr val="1F497D"/>
                </a:solidFill>
              </a:rPr>
              <a:t>Rank each potential route for each user</a:t>
            </a:r>
          </a:p>
          <a:p>
            <a:endParaRPr lang="en-US" sz="2000" dirty="0">
              <a:solidFill>
                <a:srgbClr val="1F497D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559636"/>
              </p:ext>
            </p:extLst>
          </p:nvPr>
        </p:nvGraphicFramePr>
        <p:xfrm>
          <a:off x="1885952" y="3603716"/>
          <a:ext cx="3867148" cy="2858611"/>
        </p:xfrm>
        <a:graphic>
          <a:graphicData uri="http://schemas.openxmlformats.org/drawingml/2006/table">
            <a:tbl>
              <a:tblPr/>
              <a:tblGrid>
                <a:gridCol w="966787"/>
                <a:gridCol w="966787"/>
                <a:gridCol w="966787"/>
                <a:gridCol w="966787"/>
              </a:tblGrid>
              <a:tr h="408373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I.R.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E.R.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373">
                <a:tc rowSpan="6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Potential Routes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vert="vert27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5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8373">
                <a:tc v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8373">
                <a:tc v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8373">
                <a:tc vMerge="1">
                  <a:txBody>
                    <a:bodyPr/>
                    <a:lstStyle/>
                    <a:p>
                      <a:pPr algn="ctr" fontAlgn="b"/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F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8373">
                <a:tc vMerge="1">
                  <a:txBody>
                    <a:bodyPr/>
                    <a:lstStyle/>
                    <a:p>
                      <a:pPr algn="ctr" fontAlgn="b"/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K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8373">
                <a:tc vMerge="1">
                  <a:txBody>
                    <a:bodyPr/>
                    <a:lstStyle/>
                    <a:p>
                      <a:pPr algn="ctr" fontAlgn="b"/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...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…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…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>
                    <a:lnL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6326391"/>
              </p:ext>
            </p:extLst>
          </p:nvPr>
        </p:nvGraphicFramePr>
        <p:xfrm>
          <a:off x="5753100" y="3603716"/>
          <a:ext cx="1625600" cy="2858611"/>
        </p:xfrm>
        <a:graphic>
          <a:graphicData uri="http://schemas.openxmlformats.org/drawingml/2006/table">
            <a:tbl>
              <a:tblPr/>
              <a:tblGrid>
                <a:gridCol w="1625600"/>
              </a:tblGrid>
              <a:tr h="4083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Overall Ranking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373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9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12700" marR="12700" marT="12700" marB="0"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837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marL="12700" marR="12700" marT="12700" marB="0"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837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marL="12700" marR="12700" marT="12700" marB="0"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837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marL="12700" marR="12700" marT="12700" marB="0"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837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 marL="12700" marR="12700" marT="12700" marB="0" anchor="ctr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8373"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…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>
                    <a:lnL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6496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  <a:latin typeface="Arial"/>
                <a:cs typeface="Arial"/>
              </a:rPr>
              <a:t>Appendix </a:t>
            </a:r>
            <a:r>
              <a:rPr lang="mr-IN" b="1" dirty="0" smtClean="0">
                <a:solidFill>
                  <a:schemeClr val="tx2"/>
                </a:solidFill>
                <a:latin typeface="Arial"/>
                <a:cs typeface="Arial"/>
              </a:rPr>
              <a:t>–</a:t>
            </a:r>
            <a:r>
              <a:rPr lang="en-US" b="1" dirty="0" smtClean="0">
                <a:solidFill>
                  <a:schemeClr val="tx2"/>
                </a:solidFill>
                <a:latin typeface="Arial"/>
                <a:cs typeface="Arial"/>
              </a:rPr>
              <a:t> Hybridization</a:t>
            </a:r>
            <a:endParaRPr lang="en-US" b="1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04800" y="1308100"/>
            <a:ext cx="8534400" cy="30099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–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–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»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1F497D"/>
                </a:solidFill>
              </a:rPr>
              <a:t>Take every combination of routes in user defined radius</a:t>
            </a:r>
            <a:endParaRPr lang="en-US" sz="2533" dirty="0" smtClean="0">
              <a:solidFill>
                <a:srgbClr val="1F497D"/>
              </a:solidFill>
            </a:endParaRPr>
          </a:p>
          <a:p>
            <a:pPr lvl="1"/>
            <a:r>
              <a:rPr lang="en-US" sz="2000" dirty="0" smtClean="0">
                <a:solidFill>
                  <a:srgbClr val="1F497D"/>
                </a:solidFill>
              </a:rPr>
              <a:t>Radius calculated via </a:t>
            </a:r>
            <a:r>
              <a:rPr lang="en-US" sz="2000" dirty="0" err="1">
                <a:solidFill>
                  <a:srgbClr val="1F497D"/>
                </a:solidFill>
              </a:rPr>
              <a:t>H</a:t>
            </a:r>
            <a:r>
              <a:rPr lang="en-US" sz="2000" dirty="0" err="1" smtClean="0">
                <a:solidFill>
                  <a:srgbClr val="1F497D"/>
                </a:solidFill>
              </a:rPr>
              <a:t>aversine</a:t>
            </a:r>
            <a:r>
              <a:rPr lang="en-US" sz="2000" dirty="0" smtClean="0">
                <a:solidFill>
                  <a:srgbClr val="1F497D"/>
                </a:solidFill>
              </a:rPr>
              <a:t> distance and route coordinates provided on Mountain Project</a:t>
            </a:r>
          </a:p>
          <a:p>
            <a:pPr lvl="1"/>
            <a:r>
              <a:rPr lang="en-US" sz="2000" dirty="0" smtClean="0">
                <a:solidFill>
                  <a:srgbClr val="1F497D"/>
                </a:solidFill>
              </a:rPr>
              <a:t>User defines number of routes desired</a:t>
            </a:r>
          </a:p>
          <a:p>
            <a:endParaRPr lang="en-US" sz="2000" dirty="0" smtClean="0">
              <a:solidFill>
                <a:srgbClr val="1F497D"/>
              </a:solidFill>
            </a:endParaRPr>
          </a:p>
          <a:p>
            <a:r>
              <a:rPr lang="en-US" sz="2000" dirty="0" smtClean="0">
                <a:solidFill>
                  <a:srgbClr val="1F497D"/>
                </a:solidFill>
              </a:rPr>
              <a:t>Find best total score from all combinations</a:t>
            </a:r>
          </a:p>
          <a:p>
            <a:endParaRPr lang="en-US" sz="2000" dirty="0" smtClean="0">
              <a:solidFill>
                <a:srgbClr val="1F497D"/>
              </a:solidFill>
            </a:endParaRPr>
          </a:p>
          <a:p>
            <a:r>
              <a:rPr lang="en-US" sz="2000" dirty="0" smtClean="0">
                <a:solidFill>
                  <a:srgbClr val="1F497D"/>
                </a:solidFill>
              </a:rPr>
              <a:t>Utilize TSP to optimize travel distance between routes in best combination</a:t>
            </a:r>
          </a:p>
          <a:p>
            <a:endParaRPr lang="en-US" sz="2000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3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  <a:latin typeface="Arial"/>
                <a:cs typeface="Arial"/>
              </a:rPr>
              <a:t>Recommendations</a:t>
            </a:r>
            <a:endParaRPr lang="en-US" b="1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377894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1F497D"/>
                </a:solidFill>
              </a:rPr>
              <a:t>When climbing in a new area it is often difficult to identify which routes to attempt</a:t>
            </a:r>
          </a:p>
          <a:p>
            <a:endParaRPr lang="en-US" sz="2400" dirty="0">
              <a:solidFill>
                <a:srgbClr val="1F497D"/>
              </a:solidFill>
            </a:endParaRPr>
          </a:p>
          <a:p>
            <a:r>
              <a:rPr lang="en-US" sz="2400" dirty="0" smtClean="0">
                <a:solidFill>
                  <a:srgbClr val="1F497D"/>
                </a:solidFill>
              </a:rPr>
              <a:t>Can we build a day of climbing personalized for the user?</a:t>
            </a:r>
            <a:endParaRPr lang="en-US" sz="2400" dirty="0">
              <a:solidFill>
                <a:srgbClr val="1F497D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xmlns="" id="{AA1140D7-09A5-4748-B4A8-FF2D2ECEBFE2}"/>
              </a:ext>
            </a:extLst>
          </p:cNvPr>
          <p:cNvSpPr/>
          <p:nvPr/>
        </p:nvSpPr>
        <p:spPr>
          <a:xfrm>
            <a:off x="0" y="4081756"/>
            <a:ext cx="3485897" cy="2776243"/>
          </a:xfrm>
          <a:custGeom>
            <a:avLst/>
            <a:gdLst>
              <a:gd name="connsiteX0" fmla="*/ 1979671 w 7728155"/>
              <a:gd name="connsiteY0" fmla="*/ 0 h 6858000"/>
              <a:gd name="connsiteX1" fmla="*/ 3582296 w 7728155"/>
              <a:gd name="connsiteY1" fmla="*/ 3276601 h 6858000"/>
              <a:gd name="connsiteX2" fmla="*/ 4660491 w 7728155"/>
              <a:gd name="connsiteY2" fmla="*/ 1335656 h 6858000"/>
              <a:gd name="connsiteX3" fmla="*/ 7728155 w 7728155"/>
              <a:gd name="connsiteY3" fmla="*/ 6858000 h 6858000"/>
              <a:gd name="connsiteX4" fmla="*/ 5334000 w 7728155"/>
              <a:gd name="connsiteY4" fmla="*/ 6858000 h 6858000"/>
              <a:gd name="connsiteX5" fmla="*/ 1592827 w 7728155"/>
              <a:gd name="connsiteY5" fmla="*/ 6858000 h 6858000"/>
              <a:gd name="connsiteX6" fmla="*/ 0 w 7728155"/>
              <a:gd name="connsiteY6" fmla="*/ 6858000 h 6858000"/>
              <a:gd name="connsiteX7" fmla="*/ 0 w 7728155"/>
              <a:gd name="connsiteY7" fmla="*/ 404748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28155" h="6858000">
                <a:moveTo>
                  <a:pt x="1979671" y="0"/>
                </a:moveTo>
                <a:lnTo>
                  <a:pt x="3582296" y="3276601"/>
                </a:lnTo>
                <a:lnTo>
                  <a:pt x="4660491" y="1335656"/>
                </a:lnTo>
                <a:lnTo>
                  <a:pt x="7728155" y="6858000"/>
                </a:lnTo>
                <a:lnTo>
                  <a:pt x="5334000" y="6858000"/>
                </a:lnTo>
                <a:lnTo>
                  <a:pt x="1592827" y="6858000"/>
                </a:lnTo>
                <a:lnTo>
                  <a:pt x="0" y="6858000"/>
                </a:lnTo>
                <a:lnTo>
                  <a:pt x="0" y="4047481"/>
                </a:lnTo>
                <a:close/>
              </a:path>
            </a:pathLst>
          </a:cu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 l="-80292" t="-12610" r="-44376" b="-489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74658" y="3670376"/>
            <a:ext cx="5058358" cy="29900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rgbClr val="1F497D"/>
                </a:solidFill>
              </a:rPr>
              <a:t>Factors:</a:t>
            </a:r>
          </a:p>
          <a:p>
            <a:pPr lvl="1">
              <a:buFont typeface="Arial"/>
              <a:buChar char="•"/>
            </a:pPr>
            <a:r>
              <a:rPr lang="en-US" sz="2400" dirty="0">
                <a:solidFill>
                  <a:srgbClr val="1F497D"/>
                </a:solidFill>
              </a:rPr>
              <a:t>User’s Route History</a:t>
            </a:r>
          </a:p>
          <a:p>
            <a:pPr lvl="1">
              <a:buFont typeface="Arial"/>
              <a:buChar char="•"/>
            </a:pPr>
            <a:r>
              <a:rPr lang="en-US" sz="2400" dirty="0">
                <a:solidFill>
                  <a:srgbClr val="1F497D"/>
                </a:solidFill>
              </a:rPr>
              <a:t>Preferred Route Difficulty</a:t>
            </a:r>
          </a:p>
          <a:p>
            <a:pPr lvl="1">
              <a:buFont typeface="Arial"/>
              <a:buChar char="•"/>
            </a:pPr>
            <a:r>
              <a:rPr lang="en-US" sz="2400" dirty="0">
                <a:solidFill>
                  <a:srgbClr val="1F497D"/>
                </a:solidFill>
              </a:rPr>
              <a:t>Popularity</a:t>
            </a:r>
          </a:p>
          <a:p>
            <a:pPr lvl="1">
              <a:buFont typeface="Arial"/>
              <a:buChar char="•"/>
            </a:pPr>
            <a:r>
              <a:rPr lang="en-US" sz="2400" dirty="0">
                <a:solidFill>
                  <a:srgbClr val="1F497D"/>
                </a:solidFill>
              </a:rPr>
              <a:t>Climbing Style</a:t>
            </a:r>
          </a:p>
          <a:p>
            <a:pPr lvl="1">
              <a:buFont typeface="Arial"/>
              <a:buChar char="•"/>
            </a:pPr>
            <a:r>
              <a:rPr lang="en-US" sz="2400" dirty="0">
                <a:solidFill>
                  <a:srgbClr val="1F497D"/>
                </a:solidFill>
              </a:rPr>
              <a:t>Location</a:t>
            </a:r>
          </a:p>
          <a:p>
            <a:pPr lvl="1">
              <a:buFont typeface="Arial"/>
              <a:buChar char="•"/>
            </a:pPr>
            <a:r>
              <a:rPr lang="en-US" sz="2400" dirty="0">
                <a:solidFill>
                  <a:srgbClr val="1F497D"/>
                </a:solidFill>
              </a:rPr>
              <a:t>Amount of travel in day</a:t>
            </a:r>
          </a:p>
        </p:txBody>
      </p:sp>
    </p:spTree>
    <p:extLst>
      <p:ext uri="{BB962C8B-B14F-4D97-AF65-F5344CB8AC3E}">
        <p14:creationId xmlns:p14="http://schemas.microsoft.com/office/powerpoint/2010/main" val="440672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613" y="469007"/>
            <a:ext cx="2199339" cy="1617224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Arial"/>
                <a:cs typeface="Arial"/>
              </a:rPr>
              <a:t>Data Source</a:t>
            </a:r>
            <a:endParaRPr lang="en-US" b="1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8" name="Right Triangle 7"/>
          <p:cNvSpPr/>
          <p:nvPr/>
        </p:nvSpPr>
        <p:spPr>
          <a:xfrm>
            <a:off x="0" y="2423138"/>
            <a:ext cx="9144000" cy="4434862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261" y="414654"/>
            <a:ext cx="6265945" cy="5736821"/>
          </a:xfrm>
          <a:prstGeom prst="rect">
            <a:avLst/>
          </a:prstGeom>
          <a:ln w="38100" cmpd="sng"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0" name="TextBox 9"/>
          <p:cNvSpPr txBox="1"/>
          <p:nvPr/>
        </p:nvSpPr>
        <p:spPr>
          <a:xfrm>
            <a:off x="1555047" y="277300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16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613" y="469007"/>
            <a:ext cx="2199339" cy="1617224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Arial"/>
                <a:cs typeface="Arial"/>
              </a:rPr>
              <a:t>Data Source</a:t>
            </a:r>
            <a:endParaRPr lang="en-US" b="1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8" name="Right Triangle 7"/>
          <p:cNvSpPr/>
          <p:nvPr/>
        </p:nvSpPr>
        <p:spPr>
          <a:xfrm>
            <a:off x="0" y="2423138"/>
            <a:ext cx="9144000" cy="4434862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55047" y="277300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 descr="Screen Shot 2018-03-01 at 2.07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306" y="1079500"/>
            <a:ext cx="6363693" cy="4978400"/>
          </a:xfrm>
          <a:prstGeom prst="rect">
            <a:avLst/>
          </a:prstGeom>
          <a:ln w="38100" cmpd="sng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0495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491" y="-132395"/>
            <a:ext cx="650962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  <a:latin typeface="Arial"/>
                <a:cs typeface="Arial"/>
              </a:rPr>
              <a:t>Demo</a:t>
            </a:r>
            <a:endParaRPr lang="en-US" b="1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4" name="Route_Recommender_Fina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4584" r="14831"/>
          <a:stretch/>
        </p:blipFill>
        <p:spPr>
          <a:xfrm>
            <a:off x="1035050" y="1063934"/>
            <a:ext cx="7270750" cy="5794066"/>
          </a:xfrm>
          <a:prstGeom prst="rect">
            <a:avLst/>
          </a:prstGeom>
          <a:ln w="38100" cmpd="sng">
            <a:solidFill>
              <a:srgbClr val="00000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9649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Untitled Diagram (7) (3)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4" t="21869" r="66230" b="22661"/>
          <a:stretch/>
        </p:blipFill>
        <p:spPr>
          <a:xfrm>
            <a:off x="2273300" y="2667000"/>
            <a:ext cx="1247775" cy="3302000"/>
          </a:xfrm>
          <a:prstGeom prst="rect">
            <a:avLst/>
          </a:prstGeom>
        </p:spPr>
      </p:pic>
      <p:pic>
        <p:nvPicPr>
          <p:cNvPr id="16" name="Picture 15" descr="Untitled Diagram (7) (1)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9" t="29337" r="53753" b="10500"/>
          <a:stretch/>
        </p:blipFill>
        <p:spPr>
          <a:xfrm>
            <a:off x="1955800" y="3111500"/>
            <a:ext cx="2603500" cy="3581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491" y="159705"/>
            <a:ext cx="650962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  <a:latin typeface="Arial"/>
                <a:cs typeface="Arial"/>
              </a:rPr>
              <a:t>Web App Structure</a:t>
            </a:r>
            <a:endParaRPr lang="en-US" b="1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3" name="Picture 2" descr="Untitled Diagram (7)2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3" r="65032" b="78121"/>
          <a:stretch/>
        </p:blipFill>
        <p:spPr>
          <a:xfrm>
            <a:off x="2273300" y="1365170"/>
            <a:ext cx="1346200" cy="1301830"/>
          </a:xfrm>
          <a:prstGeom prst="rect">
            <a:avLst/>
          </a:prstGeom>
        </p:spPr>
      </p:pic>
      <p:pic>
        <p:nvPicPr>
          <p:cNvPr id="6" name="Picture 5" descr="Untitled Diagram (7) (2)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225"/>
          <a:stretch/>
        </p:blipFill>
        <p:spPr>
          <a:xfrm>
            <a:off x="711079" y="1365170"/>
            <a:ext cx="1562222" cy="5952744"/>
          </a:xfrm>
          <a:prstGeom prst="rect">
            <a:avLst/>
          </a:prstGeom>
        </p:spPr>
      </p:pic>
      <p:pic>
        <p:nvPicPr>
          <p:cNvPr id="14" name="Picture 13" descr="Untitled Diagram (7) (4)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3" b="79624"/>
          <a:stretch/>
        </p:blipFill>
        <p:spPr>
          <a:xfrm>
            <a:off x="3619500" y="1365170"/>
            <a:ext cx="5412532" cy="1212930"/>
          </a:xfrm>
          <a:prstGeom prst="rect">
            <a:avLst/>
          </a:prstGeom>
        </p:spPr>
      </p:pic>
      <p:pic>
        <p:nvPicPr>
          <p:cNvPr id="25" name="Picture 24" descr="Untitled Diagram (7) (1)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3" t="16536" r="53753" b="70663"/>
          <a:stretch/>
        </p:blipFill>
        <p:spPr>
          <a:xfrm>
            <a:off x="3619500" y="2349500"/>
            <a:ext cx="939800" cy="762000"/>
          </a:xfrm>
          <a:prstGeom prst="rect">
            <a:avLst/>
          </a:prstGeom>
        </p:spPr>
      </p:pic>
      <p:pic>
        <p:nvPicPr>
          <p:cNvPr id="26" name="Picture 25" descr="Untitled Diagram (7) (1)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47" t="20376" r="36811" b="62343"/>
          <a:stretch/>
        </p:blipFill>
        <p:spPr>
          <a:xfrm>
            <a:off x="4559300" y="2578100"/>
            <a:ext cx="1409700" cy="1028700"/>
          </a:xfrm>
          <a:prstGeom prst="rect">
            <a:avLst/>
          </a:prstGeom>
        </p:spPr>
      </p:pic>
      <p:pic>
        <p:nvPicPr>
          <p:cNvPr id="27" name="Picture 26" descr="Untitled Diagram (7) (3)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70" t="37657" r="38033" b="44209"/>
          <a:stretch/>
        </p:blipFill>
        <p:spPr>
          <a:xfrm>
            <a:off x="3521075" y="3606800"/>
            <a:ext cx="2346325" cy="1079500"/>
          </a:xfrm>
          <a:prstGeom prst="rect">
            <a:avLst/>
          </a:prstGeom>
        </p:spPr>
      </p:pic>
      <p:pic>
        <p:nvPicPr>
          <p:cNvPr id="28" name="Picture 27" descr="Untitled Diagram (7) (3)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70" t="55792" r="54821" b="29061"/>
          <a:stretch/>
        </p:blipFill>
        <p:spPr>
          <a:xfrm>
            <a:off x="3521075" y="4686300"/>
            <a:ext cx="949325" cy="901700"/>
          </a:xfrm>
          <a:prstGeom prst="rect">
            <a:avLst/>
          </a:prstGeom>
        </p:spPr>
      </p:pic>
      <p:pic>
        <p:nvPicPr>
          <p:cNvPr id="29" name="Picture 28" descr="Untitled Diagram (7) (3)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79" t="55792" r="38032" b="10500"/>
          <a:stretch/>
        </p:blipFill>
        <p:spPr>
          <a:xfrm>
            <a:off x="4470400" y="4686300"/>
            <a:ext cx="1397000" cy="2006600"/>
          </a:xfrm>
          <a:prstGeom prst="rect">
            <a:avLst/>
          </a:prstGeom>
        </p:spPr>
      </p:pic>
      <p:pic>
        <p:nvPicPr>
          <p:cNvPr id="31" name="Picture 30" descr="Untitled Diagram (7) (5)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68" t="69232" r="8370" b="10500"/>
          <a:stretch/>
        </p:blipFill>
        <p:spPr>
          <a:xfrm>
            <a:off x="5867400" y="5486400"/>
            <a:ext cx="2468111" cy="1206500"/>
          </a:xfrm>
          <a:prstGeom prst="rect">
            <a:avLst/>
          </a:prstGeom>
        </p:spPr>
      </p:pic>
      <p:pic>
        <p:nvPicPr>
          <p:cNvPr id="32" name="Picture 31" descr="Untitled Diagram (7) (3)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68" t="20376" r="8370" b="25647"/>
          <a:stretch/>
        </p:blipFill>
        <p:spPr>
          <a:xfrm>
            <a:off x="5867400" y="2578100"/>
            <a:ext cx="2468111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565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xmlns="" id="{308B28A7-98B5-4167-8FA0-AA71ED139ED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493" t="10272" r="20939" b="20159"/>
          <a:stretch/>
        </p:blipFill>
        <p:spPr>
          <a:xfrm>
            <a:off x="6235700" y="23000"/>
            <a:ext cx="2913273" cy="3365251"/>
          </a:xfrm>
        </p:spPr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xmlns="" id="{FE39940C-3579-4634-B626-AD8036E28CF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5700" y="3429001"/>
            <a:ext cx="2914437" cy="3365250"/>
          </a:xfr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30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  <a:latin typeface="Arial"/>
                <a:cs typeface="Arial"/>
              </a:rPr>
              <a:t>Next Steps</a:t>
            </a:r>
            <a:endParaRPr lang="en-US" b="1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304800" y="1981200"/>
            <a:ext cx="6591300" cy="28829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 fontScale="92500"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–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–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»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1F497D"/>
                </a:solidFill>
              </a:rPr>
              <a:t>Import more user data to improve extrinsic model</a:t>
            </a:r>
          </a:p>
          <a:p>
            <a:pPr marL="0" indent="0">
              <a:buNone/>
            </a:pPr>
            <a:endParaRPr lang="en-US" sz="2400" dirty="0" smtClean="0">
              <a:solidFill>
                <a:srgbClr val="1F497D"/>
              </a:solidFill>
            </a:endParaRPr>
          </a:p>
          <a:p>
            <a:endParaRPr lang="en-US" sz="2400" dirty="0">
              <a:solidFill>
                <a:srgbClr val="1F497D"/>
              </a:solidFill>
            </a:endParaRPr>
          </a:p>
          <a:p>
            <a:r>
              <a:rPr lang="en-US" sz="2400" dirty="0" smtClean="0">
                <a:solidFill>
                  <a:srgbClr val="1F497D"/>
                </a:solidFill>
              </a:rPr>
              <a:t>Include user </a:t>
            </a:r>
            <a:r>
              <a:rPr lang="en-US" sz="2400" smtClean="0">
                <a:solidFill>
                  <a:srgbClr val="1F497D"/>
                </a:solidFill>
              </a:rPr>
              <a:t>ratings </a:t>
            </a:r>
            <a:r>
              <a:rPr lang="en-US" sz="2400" smtClean="0">
                <a:solidFill>
                  <a:srgbClr val="1F497D"/>
                </a:solidFill>
              </a:rPr>
              <a:t>in extrinsic </a:t>
            </a:r>
            <a:r>
              <a:rPr lang="en-US" sz="2400" dirty="0">
                <a:solidFill>
                  <a:srgbClr val="1F497D"/>
                </a:solidFill>
              </a:rPr>
              <a:t>model</a:t>
            </a:r>
          </a:p>
          <a:p>
            <a:endParaRPr lang="en-US" sz="2400" dirty="0" smtClean="0">
              <a:solidFill>
                <a:srgbClr val="1F497D"/>
              </a:solidFill>
            </a:endParaRPr>
          </a:p>
          <a:p>
            <a:endParaRPr lang="en-US" sz="2400" dirty="0">
              <a:solidFill>
                <a:srgbClr val="1F497D"/>
              </a:solidFill>
            </a:endParaRPr>
          </a:p>
          <a:p>
            <a:r>
              <a:rPr lang="en-US" sz="2400" dirty="0">
                <a:solidFill>
                  <a:srgbClr val="1F497D"/>
                </a:solidFill>
              </a:rPr>
              <a:t>Create slider for route popularity </a:t>
            </a:r>
            <a:r>
              <a:rPr lang="mr-IN" sz="2400" dirty="0">
                <a:solidFill>
                  <a:srgbClr val="1F497D"/>
                </a:solidFill>
              </a:rPr>
              <a:t>–</a:t>
            </a:r>
            <a:r>
              <a:rPr lang="en-US" sz="2400" dirty="0">
                <a:solidFill>
                  <a:srgbClr val="1F497D"/>
                </a:solidFill>
              </a:rPr>
              <a:t> vary weights of the extrinsic and intrinsic models</a:t>
            </a:r>
          </a:p>
          <a:p>
            <a:endParaRPr lang="en-US" sz="2400" dirty="0" smtClean="0">
              <a:solidFill>
                <a:srgbClr val="1F497D"/>
              </a:solidFill>
            </a:endParaRPr>
          </a:p>
          <a:p>
            <a:endParaRPr lang="en-US" sz="2400" dirty="0">
              <a:solidFill>
                <a:srgbClr val="1F497D"/>
              </a:solidFill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457200" y="5714963"/>
            <a:ext cx="3338942" cy="1346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dirty="0" smtClean="0">
                <a:solidFill>
                  <a:srgbClr val="1F497D"/>
                </a:solidFill>
              </a:rPr>
              <a:t>Questions?</a:t>
            </a:r>
            <a:endParaRPr lang="en-US" sz="4000" dirty="0" smtClean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784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  <a:latin typeface="Arial"/>
                <a:cs typeface="Arial"/>
              </a:rPr>
              <a:t>Appendix </a:t>
            </a:r>
            <a:r>
              <a:rPr lang="mr-IN" b="1" dirty="0" smtClean="0">
                <a:solidFill>
                  <a:schemeClr val="tx2"/>
                </a:solidFill>
                <a:latin typeface="Arial"/>
                <a:cs typeface="Arial"/>
              </a:rPr>
              <a:t>–</a:t>
            </a:r>
            <a:r>
              <a:rPr lang="en-US" b="1" dirty="0" smtClean="0">
                <a:solidFill>
                  <a:schemeClr val="tx2"/>
                </a:solidFill>
                <a:latin typeface="Arial"/>
                <a:cs typeface="Arial"/>
              </a:rPr>
              <a:t> Intrinsic Model</a:t>
            </a:r>
            <a:endParaRPr lang="en-US" b="1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339276"/>
              </p:ext>
            </p:extLst>
          </p:nvPr>
        </p:nvGraphicFramePr>
        <p:xfrm>
          <a:off x="1250952" y="3146516"/>
          <a:ext cx="6292848" cy="3266984"/>
        </p:xfrm>
        <a:graphic>
          <a:graphicData uri="http://schemas.openxmlformats.org/drawingml/2006/table">
            <a:tbl>
              <a:tblPr/>
              <a:tblGrid>
                <a:gridCol w="1048808"/>
                <a:gridCol w="1048808"/>
                <a:gridCol w="1048808"/>
                <a:gridCol w="1048808"/>
                <a:gridCol w="1048808"/>
                <a:gridCol w="1048808"/>
              </a:tblGrid>
              <a:tr h="408373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Topic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3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Route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Sentence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…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3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4083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83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8373"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8373"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373"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...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...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304800" y="1417638"/>
            <a:ext cx="8382000" cy="344646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–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–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»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1F497D"/>
                </a:solidFill>
              </a:rPr>
              <a:t>Break each document (description) down into sentences</a:t>
            </a:r>
          </a:p>
          <a:p>
            <a:r>
              <a:rPr lang="en-US" sz="2000" dirty="0" err="1">
                <a:solidFill>
                  <a:srgbClr val="1F497D"/>
                </a:solidFill>
              </a:rPr>
              <a:t>V</a:t>
            </a:r>
            <a:r>
              <a:rPr lang="en-US" sz="2000" dirty="0" err="1" smtClean="0">
                <a:solidFill>
                  <a:srgbClr val="1F497D"/>
                </a:solidFill>
              </a:rPr>
              <a:t>ectorize</a:t>
            </a:r>
            <a:r>
              <a:rPr lang="en-US" sz="2000" dirty="0" smtClean="0">
                <a:solidFill>
                  <a:srgbClr val="1F497D"/>
                </a:solidFill>
              </a:rPr>
              <a:t> each sentence (TFIDF)</a:t>
            </a:r>
          </a:p>
          <a:p>
            <a:r>
              <a:rPr lang="en-US" sz="2000" dirty="0" smtClean="0">
                <a:solidFill>
                  <a:srgbClr val="1F497D"/>
                </a:solidFill>
              </a:rPr>
              <a:t>NMF to topic model each sentence</a:t>
            </a:r>
          </a:p>
          <a:p>
            <a:endParaRPr lang="en-US" sz="2400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993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97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  <a:latin typeface="Arial"/>
                <a:cs typeface="Arial"/>
              </a:rPr>
              <a:t>Appendix </a:t>
            </a:r>
            <a:r>
              <a:rPr lang="mr-IN" b="1" dirty="0" smtClean="0">
                <a:solidFill>
                  <a:schemeClr val="tx2"/>
                </a:solidFill>
                <a:latin typeface="Arial"/>
                <a:cs typeface="Arial"/>
              </a:rPr>
              <a:t>–</a:t>
            </a:r>
            <a:r>
              <a:rPr lang="en-US" b="1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en-US" b="1" dirty="0" smtClean="0">
                <a:solidFill>
                  <a:schemeClr val="tx2"/>
                </a:solidFill>
                <a:latin typeface="Arial"/>
                <a:cs typeface="Arial"/>
              </a:rPr>
              <a:t>Intrinsic Model</a:t>
            </a:r>
            <a:endParaRPr lang="en-US" b="1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83345"/>
              </p:ext>
            </p:extLst>
          </p:nvPr>
        </p:nvGraphicFramePr>
        <p:xfrm>
          <a:off x="1270000" y="2877843"/>
          <a:ext cx="6451598" cy="3767364"/>
        </p:xfrm>
        <a:graphic>
          <a:graphicData uri="http://schemas.openxmlformats.org/drawingml/2006/table">
            <a:tbl>
              <a:tblPr/>
              <a:tblGrid>
                <a:gridCol w="584198"/>
                <a:gridCol w="977900"/>
                <a:gridCol w="977900"/>
                <a:gridCol w="977900"/>
                <a:gridCol w="977900"/>
                <a:gridCol w="977900"/>
                <a:gridCol w="977900"/>
              </a:tblGrid>
              <a:tr h="408373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Cosine Similarity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Matrix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User Completed Routes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08373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Route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…</a:t>
                      </a:r>
                      <a:endParaRPr lang="en-US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373">
                <a:tc rowSpan="7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Potential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Routes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vert="vert27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Route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Sentence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…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373">
                <a:tc v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408373">
                <a:tc v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8373">
                <a:tc v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8373">
                <a:tc vMerge="1">
                  <a:txBody>
                    <a:bodyPr/>
                    <a:lstStyle/>
                    <a:p>
                      <a:pPr algn="ctr" fontAlgn="b"/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8373">
                <a:tc vMerge="1">
                  <a:txBody>
                    <a:bodyPr/>
                    <a:lstStyle/>
                    <a:p>
                      <a:pPr algn="ctr" fontAlgn="b"/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373">
                <a:tc vMerge="1">
                  <a:txBody>
                    <a:bodyPr/>
                    <a:lstStyle/>
                    <a:p>
                      <a:pPr algn="ctr" fontAlgn="b"/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...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...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304800" y="1308100"/>
            <a:ext cx="8534400" cy="30099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lvl="0" indent="-3429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–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–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»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457200" rtl="0" eaLnBrk="1" latinLnBrk="0" hangingPunct="1">
              <a:spcBef>
                <a:spcPts val="0"/>
              </a:spcBef>
              <a:buSzPct val="100000"/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rgbClr val="1F497D"/>
                </a:solidFill>
              </a:rPr>
              <a:t>Bring in user data from Mountain Project to pare down “training” routes</a:t>
            </a:r>
          </a:p>
          <a:p>
            <a:r>
              <a:rPr lang="en-US" sz="2000" dirty="0" smtClean="0">
                <a:solidFill>
                  <a:srgbClr val="1F497D"/>
                </a:solidFill>
              </a:rPr>
              <a:t>User filters from web app to pare down potential routes</a:t>
            </a:r>
          </a:p>
          <a:p>
            <a:r>
              <a:rPr lang="en-US" sz="2000" dirty="0" smtClean="0">
                <a:solidFill>
                  <a:srgbClr val="1F497D"/>
                </a:solidFill>
              </a:rPr>
              <a:t>Build a matrix of cosine similarities between “training” routes and potential routes</a:t>
            </a:r>
            <a:endParaRPr lang="en-US" sz="2000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923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1132</TotalTime>
  <Words>621</Words>
  <Application>Microsoft Macintosh PowerPoint</Application>
  <PresentationFormat>On-screen Show (4:3)</PresentationFormat>
  <Paragraphs>268</Paragraphs>
  <Slides>16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Rock Climbing  Route Recommender</vt:lpstr>
      <vt:lpstr>Recommendations</vt:lpstr>
      <vt:lpstr>Data Source</vt:lpstr>
      <vt:lpstr>Data Source</vt:lpstr>
      <vt:lpstr>Demo</vt:lpstr>
      <vt:lpstr>Web App Structure</vt:lpstr>
      <vt:lpstr>Next Steps</vt:lpstr>
      <vt:lpstr>Appendix – Intrinsic Model</vt:lpstr>
      <vt:lpstr>Appendix – Intrinsic Model</vt:lpstr>
      <vt:lpstr>Appendix – Intrinsic Model</vt:lpstr>
      <vt:lpstr>Appendix – Intrinsic Model</vt:lpstr>
      <vt:lpstr>Appendix – Extrinsic Model</vt:lpstr>
      <vt:lpstr>Appendix – Extrinsic Model</vt:lpstr>
      <vt:lpstr>Appendix – Extrinsic Model</vt:lpstr>
      <vt:lpstr>Appendix – Hybridization</vt:lpstr>
      <vt:lpstr>Appendix – Hybridization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Rock Climbing  Route Recommender</dc:title>
  <dc:creator>Browning Gentry</dc:creator>
  <cp:lastModifiedBy>Browning Gentry</cp:lastModifiedBy>
  <cp:revision>28</cp:revision>
  <dcterms:created xsi:type="dcterms:W3CDTF">2018-02-28T21:37:26Z</dcterms:created>
  <dcterms:modified xsi:type="dcterms:W3CDTF">2018-03-02T14:02:27Z</dcterms:modified>
</cp:coreProperties>
</file>